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81035-CC87-4D1B-99F5-956B7B3E25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Word_97_-_2003___1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Microsoft_Word_97_-_2003___2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0D596-A165-4375-A684-4D31667E45A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6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989138"/>
            <a:ext cx="8229600" cy="1143000"/>
          </a:xfrm>
          <a:solidFill>
            <a:srgbClr val="FF5050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latin typeface="標楷體" pitchFamily="65" charset="-120"/>
              </a:rPr>
              <a:t>5.e-Business</a:t>
            </a:r>
            <a:r>
              <a:rPr lang="zh-TW" altLang="en-US" smtClean="0">
                <a:latin typeface="標楷體" pitchFamily="65" charset="-120"/>
              </a:rPr>
              <a:t>的過程與經營再造？</a:t>
            </a:r>
          </a:p>
        </p:txBody>
      </p:sp>
      <p:pic>
        <p:nvPicPr>
          <p:cNvPr id="306180" name="Picture 3" descr="j021351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11863" y="2708275"/>
            <a:ext cx="2305050" cy="18367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2A652E-25BC-4B04-8829-E7BCFB8704A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042988" y="1773238"/>
            <a:ext cx="7058025" cy="410368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IT</a:t>
            </a:r>
            <a:r>
              <a:rPr lang="zh-TW" altLang="en-US" smtClean="0"/>
              <a:t>對組織結構影響的理論</a:t>
            </a: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90600" y="2133600"/>
          <a:ext cx="7335838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文件" r:id="rId4" imgW="5524560" imgH="2820960" progId="Word.Document.8">
                  <p:embed/>
                </p:oleObj>
              </mc:Choice>
              <mc:Fallback>
                <p:oleObj name="文件" r:id="rId4" imgW="5524560" imgH="282096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7335838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419475" y="60213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68705-A431-42C3-9C60-B825D13346A9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971550" y="1773238"/>
            <a:ext cx="7272338" cy="33115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IT</a:t>
            </a:r>
            <a:r>
              <a:rPr lang="zh-TW" altLang="en-US" sz="3600" smtClean="0"/>
              <a:t>對組織結構影響的理論</a:t>
            </a:r>
            <a:endParaRPr lang="zh-TW" altLang="en-US" smtClean="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95363" y="2063750"/>
          <a:ext cx="7310437" cy="295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文件" r:id="rId4" imgW="5502240" imgH="2226240" progId="Word.Document.8">
                  <p:embed/>
                </p:oleObj>
              </mc:Choice>
              <mc:Fallback>
                <p:oleObj name="文件" r:id="rId4" imgW="5502240" imgH="22262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063750"/>
                        <a:ext cx="7310437" cy="295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419475" y="56610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B557A-6117-48E6-904A-A50CC4CE40E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03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企業電子化組織</a:t>
            </a:r>
          </a:p>
        </p:txBody>
      </p:sp>
      <p:sp>
        <p:nvSpPr>
          <p:cNvPr id="307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89138"/>
            <a:ext cx="8101013" cy="3608387"/>
          </a:xfrm>
        </p:spPr>
        <p:txBody>
          <a:bodyPr/>
          <a:lstStyle/>
          <a:p>
            <a:pPr eaLnBrk="1" hangingPunct="1"/>
            <a:r>
              <a:rPr lang="zh-TW" altLang="en-US" smtClean="0"/>
              <a:t>企業電子化公司正對其組織結構以及角色，還有他們的企業程序，進行再造工程（或稱為</a:t>
            </a:r>
            <a:r>
              <a:rPr lang="en-US" altLang="zh-TW" b="1" smtClean="0"/>
              <a:t>e</a:t>
            </a:r>
            <a:r>
              <a:rPr lang="zh-TW" altLang="en-US" b="1" smtClean="0"/>
              <a:t>化工程，</a:t>
            </a:r>
            <a:r>
              <a:rPr lang="en-US" altLang="zh-TW" b="1" smtClean="0"/>
              <a:t>e-engineering</a:t>
            </a:r>
            <a:r>
              <a:rPr lang="zh-TW" altLang="en-US" b="1" smtClean="0"/>
              <a:t>）</a:t>
            </a:r>
            <a:r>
              <a:rPr lang="zh-TW" altLang="en-US" smtClean="0"/>
              <a:t>，他們努力地成為敏捷的、客戶導向的，以及價值驅動的企業。 </a:t>
            </a:r>
          </a:p>
        </p:txBody>
      </p:sp>
      <p:sp>
        <p:nvSpPr>
          <p:cNvPr id="307205" name="Text Box 4"/>
          <p:cNvSpPr txBox="1">
            <a:spLocks noChangeArrowheads="1"/>
          </p:cNvSpPr>
          <p:nvPr/>
        </p:nvSpPr>
        <p:spPr bwMode="auto">
          <a:xfrm>
            <a:off x="3132138" y="59499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2038-1126-47E5-8579-BF0FF0CA211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0822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33375"/>
            <a:ext cx="8462963" cy="1008063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smtClean="0"/>
              <a:t>電子化組織與傳統組織</a:t>
            </a:r>
          </a:p>
        </p:txBody>
      </p:sp>
      <p:pic>
        <p:nvPicPr>
          <p:cNvPr id="308228" name="Picture 3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341438"/>
            <a:ext cx="7667625" cy="4324350"/>
          </a:xfrm>
        </p:spPr>
      </p:pic>
      <p:sp>
        <p:nvSpPr>
          <p:cNvPr id="308229" name="Text Box 4"/>
          <p:cNvSpPr txBox="1">
            <a:spLocks noChangeArrowheads="1"/>
          </p:cNvSpPr>
          <p:nvPr/>
        </p:nvSpPr>
        <p:spPr bwMode="auto">
          <a:xfrm>
            <a:off x="3132138" y="59499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5A210-F041-4816-B51D-A47D2A3ACA4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1671170" name="Picture 2" descr="龍舟競賽1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1143000" y="1447800"/>
            <a:ext cx="6705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1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第一型：效率型組織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1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1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AE73D-73DF-4EE2-B018-DB7CB907B63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672194" name="Picture 2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1524000" y="1295400"/>
            <a:ext cx="62484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2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286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第二型：效益型組織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29649-8F3A-4E92-ABD8-1647814DA86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67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第三型：創新型組織</a:t>
            </a:r>
          </a:p>
        </p:txBody>
      </p:sp>
      <p:pic>
        <p:nvPicPr>
          <p:cNvPr id="1673219" name="Picture 3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1371600" y="11811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3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3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3F667-4554-4757-8085-053D87501B12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12323" name="Rectangle 2"/>
          <p:cNvSpPr>
            <a:spLocks noChangeArrowheads="1"/>
          </p:cNvSpPr>
          <p:nvPr/>
        </p:nvSpPr>
        <p:spPr bwMode="auto">
          <a:xfrm>
            <a:off x="827088" y="3500438"/>
            <a:ext cx="7489825" cy="27368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324" name="Line 3"/>
          <p:cNvSpPr>
            <a:spLocks noChangeShapeType="1"/>
          </p:cNvSpPr>
          <p:nvPr/>
        </p:nvSpPr>
        <p:spPr bwMode="auto">
          <a:xfrm>
            <a:off x="1905000" y="1295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325" name="Line 4"/>
          <p:cNvSpPr>
            <a:spLocks noChangeShapeType="1"/>
          </p:cNvSpPr>
          <p:nvPr/>
        </p:nvSpPr>
        <p:spPr bwMode="auto">
          <a:xfrm>
            <a:off x="1905000" y="3429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326" name="Line 5"/>
          <p:cNvSpPr>
            <a:spLocks noChangeShapeType="1"/>
          </p:cNvSpPr>
          <p:nvPr/>
        </p:nvSpPr>
        <p:spPr bwMode="auto">
          <a:xfrm>
            <a:off x="3657600" y="1371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327" name="Line 6"/>
          <p:cNvSpPr>
            <a:spLocks noChangeShapeType="1"/>
          </p:cNvSpPr>
          <p:nvPr/>
        </p:nvSpPr>
        <p:spPr bwMode="auto">
          <a:xfrm>
            <a:off x="5181600" y="1447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328" name="Text Box 7"/>
          <p:cNvSpPr txBox="1">
            <a:spLocks noChangeArrowheads="1"/>
          </p:cNvSpPr>
          <p:nvPr/>
        </p:nvSpPr>
        <p:spPr bwMode="auto">
          <a:xfrm>
            <a:off x="0" y="16764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績效 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= </a:t>
            </a:r>
          </a:p>
          <a:p>
            <a:pPr algn="l"/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成本 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/ 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收益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05000" y="1676400"/>
            <a:ext cx="1905000" cy="779463"/>
            <a:chOff x="1200" y="1056"/>
            <a:chExt cx="1200" cy="491"/>
          </a:xfrm>
        </p:grpSpPr>
        <p:sp>
          <p:nvSpPr>
            <p:cNvPr id="312356" name="Freeform 9"/>
            <p:cNvSpPr>
              <a:spLocks/>
            </p:cNvSpPr>
            <p:nvPr/>
          </p:nvSpPr>
          <p:spPr bwMode="auto">
            <a:xfrm>
              <a:off x="1200" y="1056"/>
              <a:ext cx="1200" cy="240"/>
            </a:xfrm>
            <a:custGeom>
              <a:avLst/>
              <a:gdLst>
                <a:gd name="T0" fmla="*/ 0 w 1200"/>
                <a:gd name="T1" fmla="*/ 48 h 248"/>
                <a:gd name="T2" fmla="*/ 576 w 1200"/>
                <a:gd name="T3" fmla="*/ 240 h 248"/>
                <a:gd name="T4" fmla="*/ 1200 w 1200"/>
                <a:gd name="T5" fmla="*/ 0 h 248"/>
                <a:gd name="T6" fmla="*/ 0 60000 65536"/>
                <a:gd name="T7" fmla="*/ 0 60000 65536"/>
                <a:gd name="T8" fmla="*/ 0 60000 65536"/>
                <a:gd name="T9" fmla="*/ 0 w 1200"/>
                <a:gd name="T10" fmla="*/ 0 h 248"/>
                <a:gd name="T11" fmla="*/ 1200 w 1200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248">
                  <a:moveTo>
                    <a:pt x="0" y="48"/>
                  </a:moveTo>
                  <a:cubicBezTo>
                    <a:pt x="188" y="148"/>
                    <a:pt x="376" y="248"/>
                    <a:pt x="576" y="240"/>
                  </a:cubicBezTo>
                  <a:cubicBezTo>
                    <a:pt x="776" y="232"/>
                    <a:pt x="988" y="116"/>
                    <a:pt x="1200" y="0"/>
                  </a:cubicBezTo>
                </a:path>
              </a:pathLst>
            </a:custGeom>
            <a:noFill/>
            <a:ln w="57150">
              <a:solidFill>
                <a:srgbClr val="31CF9E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57" name="Text Box 10"/>
            <p:cNvSpPr txBox="1">
              <a:spLocks noChangeArrowheads="1"/>
            </p:cNvSpPr>
            <p:nvPr/>
          </p:nvSpPr>
          <p:spPr bwMode="auto">
            <a:xfrm>
              <a:off x="1526" y="1335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200400" y="1625600"/>
            <a:ext cx="2286000" cy="1058863"/>
            <a:chOff x="2016" y="1024"/>
            <a:chExt cx="1440" cy="667"/>
          </a:xfrm>
        </p:grpSpPr>
        <p:sp>
          <p:nvSpPr>
            <p:cNvPr id="312354" name="Freeform 12"/>
            <p:cNvSpPr>
              <a:spLocks/>
            </p:cNvSpPr>
            <p:nvPr/>
          </p:nvSpPr>
          <p:spPr bwMode="auto">
            <a:xfrm>
              <a:off x="2016" y="1024"/>
              <a:ext cx="1440" cy="440"/>
            </a:xfrm>
            <a:custGeom>
              <a:avLst/>
              <a:gdLst>
                <a:gd name="T0" fmla="*/ 0 w 1440"/>
                <a:gd name="T1" fmla="*/ 224 h 440"/>
                <a:gd name="T2" fmla="*/ 288 w 1440"/>
                <a:gd name="T3" fmla="*/ 32 h 440"/>
                <a:gd name="T4" fmla="*/ 816 w 1440"/>
                <a:gd name="T5" fmla="*/ 416 h 440"/>
                <a:gd name="T6" fmla="*/ 1440 w 1440"/>
                <a:gd name="T7" fmla="*/ 176 h 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440"/>
                <a:gd name="T14" fmla="*/ 1440 w 1440"/>
                <a:gd name="T15" fmla="*/ 440 h 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440">
                  <a:moveTo>
                    <a:pt x="0" y="224"/>
                  </a:moveTo>
                  <a:cubicBezTo>
                    <a:pt x="76" y="112"/>
                    <a:pt x="152" y="0"/>
                    <a:pt x="288" y="32"/>
                  </a:cubicBezTo>
                  <a:cubicBezTo>
                    <a:pt x="424" y="64"/>
                    <a:pt x="624" y="392"/>
                    <a:pt x="816" y="416"/>
                  </a:cubicBezTo>
                  <a:cubicBezTo>
                    <a:pt x="1008" y="440"/>
                    <a:pt x="1224" y="308"/>
                    <a:pt x="1440" y="176"/>
                  </a:cubicBezTo>
                </a:path>
              </a:pathLst>
            </a:custGeom>
            <a:noFill/>
            <a:ln w="57150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55" name="Text Box 13"/>
            <p:cNvSpPr txBox="1">
              <a:spLocks noChangeArrowheads="1"/>
            </p:cNvSpPr>
            <p:nvPr/>
          </p:nvSpPr>
          <p:spPr bwMode="auto">
            <a:xfrm>
              <a:off x="2678" y="1479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B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76800" y="1905000"/>
            <a:ext cx="2667000" cy="1312863"/>
            <a:chOff x="3072" y="1200"/>
            <a:chExt cx="1680" cy="827"/>
          </a:xfrm>
        </p:grpSpPr>
        <p:sp>
          <p:nvSpPr>
            <p:cNvPr id="312352" name="Freeform 15"/>
            <p:cNvSpPr>
              <a:spLocks/>
            </p:cNvSpPr>
            <p:nvPr/>
          </p:nvSpPr>
          <p:spPr bwMode="auto">
            <a:xfrm>
              <a:off x="3072" y="1200"/>
              <a:ext cx="1680" cy="584"/>
            </a:xfrm>
            <a:custGeom>
              <a:avLst/>
              <a:gdLst>
                <a:gd name="T0" fmla="*/ 0 w 1784"/>
                <a:gd name="T1" fmla="*/ 192 h 584"/>
                <a:gd name="T2" fmla="*/ 192 w 1784"/>
                <a:gd name="T3" fmla="*/ 48 h 584"/>
                <a:gd name="T4" fmla="*/ 432 w 1784"/>
                <a:gd name="T5" fmla="*/ 48 h 584"/>
                <a:gd name="T6" fmla="*/ 768 w 1784"/>
                <a:gd name="T7" fmla="*/ 336 h 584"/>
                <a:gd name="T8" fmla="*/ 1152 w 1784"/>
                <a:gd name="T9" fmla="*/ 576 h 584"/>
                <a:gd name="T10" fmla="*/ 1680 w 1784"/>
                <a:gd name="T11" fmla="*/ 288 h 584"/>
                <a:gd name="T12" fmla="*/ 1776 w 1784"/>
                <a:gd name="T13" fmla="*/ 24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84"/>
                <a:gd name="T22" fmla="*/ 0 h 584"/>
                <a:gd name="T23" fmla="*/ 1784 w 1784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84" h="584">
                  <a:moveTo>
                    <a:pt x="0" y="192"/>
                  </a:moveTo>
                  <a:cubicBezTo>
                    <a:pt x="60" y="132"/>
                    <a:pt x="120" y="72"/>
                    <a:pt x="192" y="48"/>
                  </a:cubicBezTo>
                  <a:cubicBezTo>
                    <a:pt x="264" y="24"/>
                    <a:pt x="336" y="0"/>
                    <a:pt x="432" y="48"/>
                  </a:cubicBezTo>
                  <a:cubicBezTo>
                    <a:pt x="528" y="96"/>
                    <a:pt x="648" y="248"/>
                    <a:pt x="768" y="336"/>
                  </a:cubicBezTo>
                  <a:cubicBezTo>
                    <a:pt x="888" y="424"/>
                    <a:pt x="1000" y="584"/>
                    <a:pt x="1152" y="576"/>
                  </a:cubicBezTo>
                  <a:cubicBezTo>
                    <a:pt x="1304" y="568"/>
                    <a:pt x="1576" y="344"/>
                    <a:pt x="1680" y="288"/>
                  </a:cubicBezTo>
                  <a:cubicBezTo>
                    <a:pt x="1784" y="232"/>
                    <a:pt x="1780" y="236"/>
                    <a:pt x="1776" y="24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53" name="Text Box 16"/>
            <p:cNvSpPr txBox="1">
              <a:spLocks noChangeArrowheads="1"/>
            </p:cNvSpPr>
            <p:nvPr/>
          </p:nvSpPr>
          <p:spPr bwMode="auto">
            <a:xfrm>
              <a:off x="3974" y="1815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C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05000" y="1371600"/>
            <a:ext cx="6457950" cy="1663700"/>
            <a:chOff x="1200" y="864"/>
            <a:chExt cx="4068" cy="1048"/>
          </a:xfrm>
        </p:grpSpPr>
        <p:sp>
          <p:nvSpPr>
            <p:cNvPr id="312350" name="Line 18"/>
            <p:cNvSpPr>
              <a:spLocks noChangeShapeType="1"/>
            </p:cNvSpPr>
            <p:nvPr/>
          </p:nvSpPr>
          <p:spPr bwMode="auto">
            <a:xfrm>
              <a:off x="1200" y="864"/>
              <a:ext cx="3696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51" name="Text Box 19"/>
            <p:cNvSpPr txBox="1">
              <a:spLocks noChangeArrowheads="1"/>
            </p:cNvSpPr>
            <p:nvPr/>
          </p:nvSpPr>
          <p:spPr bwMode="auto">
            <a:xfrm>
              <a:off x="4896" y="1392"/>
              <a:ext cx="37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市場</a:t>
              </a: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平均</a:t>
              </a: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績效</a:t>
              </a:r>
            </a:p>
          </p:txBody>
        </p:sp>
      </p:grpSp>
      <p:sp>
        <p:nvSpPr>
          <p:cNvPr id="312333" name="Text Box 20"/>
          <p:cNvSpPr txBox="1">
            <a:spLocks noChangeArrowheads="1"/>
          </p:cNvSpPr>
          <p:nvPr/>
        </p:nvSpPr>
        <p:spPr bwMode="auto">
          <a:xfrm>
            <a:off x="914400" y="3505200"/>
            <a:ext cx="731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組織類型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：     </a:t>
            </a:r>
            <a:r>
              <a:rPr lang="en-US" altLang="zh-TW" sz="16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16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：效率型組織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en-US" altLang="zh-TW" sz="1600" b="1">
                <a:solidFill>
                  <a:srgbClr val="FFCC99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1600" b="1">
                <a:solidFill>
                  <a:srgbClr val="FFCC99"/>
                </a:solidFill>
                <a:latin typeface="Times New Roman" pitchFamily="18" charset="0"/>
                <a:ea typeface="標楷體" pitchFamily="65" charset="-120"/>
              </a:rPr>
              <a:t>：效益型組織</a:t>
            </a: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                 </a:t>
            </a: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16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：創新型組織</a:t>
            </a:r>
            <a:endParaRPr lang="zh-TW" altLang="en-US" sz="16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74261" name="Text Box 21"/>
          <p:cNvSpPr txBox="1"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組織轉型的要點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14400" y="4191000"/>
            <a:ext cx="7448550" cy="1939925"/>
            <a:chOff x="576" y="2640"/>
            <a:chExt cx="4692" cy="1222"/>
          </a:xfrm>
        </p:grpSpPr>
        <p:sp>
          <p:nvSpPr>
            <p:cNvPr id="312339" name="AutoShape 23"/>
            <p:cNvSpPr>
              <a:spLocks noChangeArrowheads="1"/>
            </p:cNvSpPr>
            <p:nvPr/>
          </p:nvSpPr>
          <p:spPr bwMode="auto">
            <a:xfrm>
              <a:off x="1690" y="2649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40" name="Text Box 24"/>
            <p:cNvSpPr txBox="1">
              <a:spLocks noChangeArrowheads="1"/>
            </p:cNvSpPr>
            <p:nvPr/>
          </p:nvSpPr>
          <p:spPr bwMode="auto">
            <a:xfrm>
              <a:off x="1872" y="2640"/>
              <a:ext cx="4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/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</a:p>
          </p:txBody>
        </p:sp>
        <p:sp>
          <p:nvSpPr>
            <p:cNvPr id="312341" name="Text Box 25"/>
            <p:cNvSpPr txBox="1">
              <a:spLocks noChangeArrowheads="1"/>
            </p:cNvSpPr>
            <p:nvPr/>
          </p:nvSpPr>
          <p:spPr bwMode="auto">
            <a:xfrm>
              <a:off x="2410" y="264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</a:p>
          </p:txBody>
        </p:sp>
        <p:sp>
          <p:nvSpPr>
            <p:cNvPr id="312342" name="Line 26"/>
            <p:cNvSpPr>
              <a:spLocks noChangeShapeType="1"/>
            </p:cNvSpPr>
            <p:nvPr/>
          </p:nvSpPr>
          <p:spPr bwMode="auto">
            <a:xfrm>
              <a:off x="2746" y="26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43" name="Text Box 27"/>
            <p:cNvSpPr txBox="1">
              <a:spLocks noChangeArrowheads="1"/>
            </p:cNvSpPr>
            <p:nvPr/>
          </p:nvSpPr>
          <p:spPr bwMode="auto">
            <a:xfrm>
              <a:off x="2746" y="2649"/>
              <a:ext cx="4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/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</a:p>
          </p:txBody>
        </p:sp>
        <p:sp>
          <p:nvSpPr>
            <p:cNvPr id="312344" name="AutoShape 28"/>
            <p:cNvSpPr>
              <a:spLocks noChangeArrowheads="1"/>
            </p:cNvSpPr>
            <p:nvPr/>
          </p:nvSpPr>
          <p:spPr bwMode="auto">
            <a:xfrm>
              <a:off x="3082" y="2649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45" name="Text Box 29"/>
            <p:cNvSpPr txBox="1">
              <a:spLocks noChangeArrowheads="1"/>
            </p:cNvSpPr>
            <p:nvPr/>
          </p:nvSpPr>
          <p:spPr bwMode="auto">
            <a:xfrm>
              <a:off x="3754" y="2649"/>
              <a:ext cx="7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‘</a:t>
              </a:r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/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‘</a:t>
              </a:r>
            </a:p>
          </p:txBody>
        </p:sp>
        <p:sp>
          <p:nvSpPr>
            <p:cNvPr id="312346" name="Text Box 30"/>
            <p:cNvSpPr txBox="1">
              <a:spLocks noChangeArrowheads="1"/>
            </p:cNvSpPr>
            <p:nvPr/>
          </p:nvSpPr>
          <p:spPr bwMode="auto">
            <a:xfrm>
              <a:off x="576" y="2880"/>
              <a:ext cx="4308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endParaRPr lang="en-US" altLang="zh-TW" sz="1600">
                <a:latin typeface="Times New Roman" pitchFamily="18" charset="0"/>
                <a:ea typeface="標楷體" pitchFamily="65" charset="-120"/>
              </a:endParaRP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精進方式：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功能專業的精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專業整合的精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創業專業的精</a:t>
              </a: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人力特點：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少數單一專業人組合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多數多元專業人整合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多數異質專業人創合</a:t>
              </a: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轉型利器：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人的教育訓練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組織的學習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企業智識的管理</a:t>
              </a: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典範發展： 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建立典範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強化典範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超越典範</a:t>
              </a:r>
            </a:p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         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從無到有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   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就「有」的落實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        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從「有」再超越</a:t>
              </a:r>
            </a:p>
          </p:txBody>
        </p:sp>
        <p:sp>
          <p:nvSpPr>
            <p:cNvPr id="312347" name="Line 31"/>
            <p:cNvSpPr>
              <a:spLocks noChangeShapeType="1"/>
            </p:cNvSpPr>
            <p:nvPr/>
          </p:nvSpPr>
          <p:spPr bwMode="auto">
            <a:xfrm flipV="1">
              <a:off x="2304" y="26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48" name="Text Box 32"/>
            <p:cNvSpPr txBox="1">
              <a:spLocks noChangeArrowheads="1"/>
            </p:cNvSpPr>
            <p:nvPr/>
          </p:nvSpPr>
          <p:spPr bwMode="auto">
            <a:xfrm>
              <a:off x="1056" y="2832"/>
              <a:ext cx="4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就現有成本結構的改善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就現有收益結構的改善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新成本結構與新收益結構</a:t>
              </a:r>
            </a:p>
          </p:txBody>
        </p:sp>
        <p:sp>
          <p:nvSpPr>
            <p:cNvPr id="312349" name="Text Box 33"/>
            <p:cNvSpPr txBox="1">
              <a:spLocks noChangeArrowheads="1"/>
            </p:cNvSpPr>
            <p:nvPr/>
          </p:nvSpPr>
          <p:spPr bwMode="auto">
            <a:xfrm>
              <a:off x="576" y="2640"/>
              <a:ext cx="11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競爭優勢：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</a:p>
            <a:p>
              <a:pPr algn="l">
                <a:spcBef>
                  <a:spcPct val="50000"/>
                </a:spcBef>
              </a:pPr>
              <a:endParaRPr lang="en-US" altLang="zh-TW" sz="1600" b="1">
                <a:solidFill>
                  <a:srgbClr val="00FFCC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838200" y="228600"/>
            <a:ext cx="7086600" cy="1600200"/>
            <a:chOff x="576" y="192"/>
            <a:chExt cx="4464" cy="1008"/>
          </a:xfrm>
        </p:grpSpPr>
        <p:sp>
          <p:nvSpPr>
            <p:cNvPr id="312337" name="AutoShape 35"/>
            <p:cNvSpPr>
              <a:spLocks noChangeArrowheads="1"/>
            </p:cNvSpPr>
            <p:nvPr/>
          </p:nvSpPr>
          <p:spPr bwMode="auto">
            <a:xfrm>
              <a:off x="576" y="192"/>
              <a:ext cx="1008" cy="864"/>
            </a:xfrm>
            <a:prstGeom prst="cloudCallout">
              <a:avLst>
                <a:gd name="adj1" fmla="val 118153"/>
                <a:gd name="adj2" fmla="val 47801"/>
              </a:avLst>
            </a:prstGeom>
            <a:solidFill>
              <a:schemeClr val="bg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轉型</a:t>
              </a:r>
            </a:p>
            <a:p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之苦</a:t>
              </a:r>
            </a:p>
          </p:txBody>
        </p:sp>
        <p:sp>
          <p:nvSpPr>
            <p:cNvPr id="312338" name="AutoShape 36"/>
            <p:cNvSpPr>
              <a:spLocks noChangeArrowheads="1"/>
            </p:cNvSpPr>
            <p:nvPr/>
          </p:nvSpPr>
          <p:spPr bwMode="auto">
            <a:xfrm>
              <a:off x="3984" y="576"/>
              <a:ext cx="1056" cy="624"/>
            </a:xfrm>
            <a:prstGeom prst="cloudCallout">
              <a:avLst>
                <a:gd name="adj1" fmla="val -121116"/>
                <a:gd name="adj2" fmla="val 56088"/>
              </a:avLst>
            </a:prstGeom>
            <a:solidFill>
              <a:schemeClr val="bg2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TW" altLang="en-US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轉型</a:t>
              </a:r>
            </a:p>
            <a:p>
              <a:r>
                <a:rPr lang="zh-TW" altLang="en-US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之苦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276</Words>
  <Application>Microsoft Office PowerPoint</Application>
  <PresentationFormat>如螢幕大小 (4:3)</PresentationFormat>
  <Paragraphs>48</Paragraphs>
  <Slides>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Arial Unicode MS</vt:lpstr>
      <vt:lpstr>標楷體</vt:lpstr>
      <vt:lpstr>Arial</vt:lpstr>
      <vt:lpstr>Symbol</vt:lpstr>
      <vt:lpstr>Times New Roman</vt:lpstr>
      <vt:lpstr>教學目標</vt:lpstr>
      <vt:lpstr>文件</vt:lpstr>
      <vt:lpstr>5.e-Business的過程與經營再造？</vt:lpstr>
      <vt:lpstr>IT對組織結構影響的理論</vt:lpstr>
      <vt:lpstr>IT對組織結構影響的理論</vt:lpstr>
      <vt:lpstr>企業電子化組織</vt:lpstr>
      <vt:lpstr>PowerPoint 簡報</vt:lpstr>
      <vt:lpstr>第一型：效率型組織</vt:lpstr>
      <vt:lpstr>第二型：效益型組織</vt:lpstr>
      <vt:lpstr>第三型：創新型組織</vt:lpstr>
      <vt:lpstr>組織轉型的要點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5.e-Business的過程與經營再造？</dc:title>
  <dc:creator>Your User Name</dc:creator>
  <cp:lastModifiedBy>George Lee</cp:lastModifiedBy>
  <cp:revision>1</cp:revision>
  <dcterms:created xsi:type="dcterms:W3CDTF">2010-07-17T14:03:52Z</dcterms:created>
  <dcterms:modified xsi:type="dcterms:W3CDTF">2017-09-12T07:46:50Z</dcterms:modified>
</cp:coreProperties>
</file>